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7"/>
  </p:notesMasterIdLst>
  <p:sldIdLst>
    <p:sldId id="257" r:id="rId2"/>
    <p:sldId id="271" r:id="rId3"/>
    <p:sldId id="272" r:id="rId4"/>
    <p:sldId id="266" r:id="rId5"/>
    <p:sldId id="270" r:id="rId6"/>
    <p:sldId id="265" r:id="rId7"/>
    <p:sldId id="273" r:id="rId8"/>
    <p:sldId id="264" r:id="rId9"/>
    <p:sldId id="267" r:id="rId10"/>
    <p:sldId id="268" r:id="rId11"/>
    <p:sldId id="280" r:id="rId12"/>
    <p:sldId id="278" r:id="rId13"/>
    <p:sldId id="276" r:id="rId14"/>
    <p:sldId id="263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1759"/>
    <a:srgbClr val="003217"/>
    <a:srgbClr val="99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ADDE1-0C17-4105-A212-D28C321E020D}" type="datetimeFigureOut">
              <a:rPr lang="en-US" smtClean="0"/>
              <a:pPr/>
              <a:t>17/Jun/2019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242BE-9858-45E3-A1FA-D092F9F89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242BE-9858-45E3-A1FA-D092F9F8962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242BE-9858-45E3-A1FA-D092F9F8962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D972-6CB8-4DA1-B699-7BE5908BABDA}" type="datetimeFigureOut">
              <a:rPr lang="en-US" smtClean="0"/>
              <a:pPr/>
              <a:t>17/Jun/2019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677D-808F-4C8B-941A-1A7A9D96B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D972-6CB8-4DA1-B699-7BE5908BABDA}" type="datetimeFigureOut">
              <a:rPr lang="en-US" smtClean="0"/>
              <a:pPr/>
              <a:t>17/Jun/2019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677D-808F-4C8B-941A-1A7A9D96B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D972-6CB8-4DA1-B699-7BE5908BABDA}" type="datetimeFigureOut">
              <a:rPr lang="en-US" smtClean="0"/>
              <a:pPr/>
              <a:t>17/Jun/2019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677D-808F-4C8B-941A-1A7A9D96B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D972-6CB8-4DA1-B699-7BE5908BABDA}" type="datetimeFigureOut">
              <a:rPr lang="en-US" smtClean="0"/>
              <a:pPr/>
              <a:t>17/Jun/2019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677D-808F-4C8B-941A-1A7A9D96B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D972-6CB8-4DA1-B699-7BE5908BABDA}" type="datetimeFigureOut">
              <a:rPr lang="en-US" smtClean="0"/>
              <a:pPr/>
              <a:t>17/Jun/2019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677D-808F-4C8B-941A-1A7A9D96B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D972-6CB8-4DA1-B699-7BE5908BABDA}" type="datetimeFigureOut">
              <a:rPr lang="en-US" smtClean="0"/>
              <a:pPr/>
              <a:t>17/Jun/2019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677D-808F-4C8B-941A-1A7A9D96B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D972-6CB8-4DA1-B699-7BE5908BABDA}" type="datetimeFigureOut">
              <a:rPr lang="en-US" smtClean="0"/>
              <a:pPr/>
              <a:t>17/Jun/2019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677D-808F-4C8B-941A-1A7A9D96B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D972-6CB8-4DA1-B699-7BE5908BABDA}" type="datetimeFigureOut">
              <a:rPr lang="en-US" smtClean="0"/>
              <a:pPr/>
              <a:t>17/Jun/2019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677D-808F-4C8B-941A-1A7A9D96B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D972-6CB8-4DA1-B699-7BE5908BABDA}" type="datetimeFigureOut">
              <a:rPr lang="en-US" smtClean="0"/>
              <a:pPr/>
              <a:t>17/Jun/2019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677D-808F-4C8B-941A-1A7A9D96B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D972-6CB8-4DA1-B699-7BE5908BABDA}" type="datetimeFigureOut">
              <a:rPr lang="en-US" smtClean="0"/>
              <a:pPr/>
              <a:t>17/Jun/2019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677D-808F-4C8B-941A-1A7A9D96B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D972-6CB8-4DA1-B699-7BE5908BABDA}" type="datetimeFigureOut">
              <a:rPr lang="en-US" smtClean="0"/>
              <a:pPr/>
              <a:t>17/Jun/2019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677D-808F-4C8B-941A-1A7A9D96B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ED972-6CB8-4DA1-B699-7BE5908BABDA}" type="datetimeFigureOut">
              <a:rPr lang="en-US" smtClean="0"/>
              <a:pPr/>
              <a:t>17/Jun/2019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8677D-808F-4C8B-941A-1A7A9D96B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696200" y="2971800"/>
            <a:ext cx="1447800" cy="3886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6477000" cy="1143000"/>
          </a:xfrm>
          <a:ln>
            <a:noFill/>
          </a:ln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DEPT. OF BOTANY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895600"/>
            <a:ext cx="6096000" cy="21336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Open course –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5100" b="1" u="sng" dirty="0" smtClean="0">
                <a:solidFill>
                  <a:srgbClr val="3D1759"/>
                </a:solidFill>
                <a:latin typeface="Algerian" pitchFamily="82" charset="0"/>
                <a:cs typeface="Times New Roman" pitchFamily="18" charset="0"/>
              </a:rPr>
              <a:t>APPLIED BOTANY</a:t>
            </a:r>
          </a:p>
          <a:p>
            <a:pPr>
              <a:buNone/>
            </a:pPr>
            <a:endParaRPr lang="en-US" sz="5100" dirty="0"/>
          </a:p>
        </p:txBody>
      </p:sp>
      <p:sp>
        <p:nvSpPr>
          <p:cNvPr id="6" name="Isosceles Triangle 5"/>
          <p:cNvSpPr/>
          <p:nvPr/>
        </p:nvSpPr>
        <p:spPr>
          <a:xfrm rot="18883255">
            <a:off x="-1428565" y="-420859"/>
            <a:ext cx="4194893" cy="2232670"/>
          </a:xfrm>
          <a:prstGeom prst="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-381000"/>
            <a:ext cx="2438400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6400800" y="4800600"/>
            <a:ext cx="2362200" cy="1905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33800" y="4724400"/>
            <a:ext cx="2362200" cy="1905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590800" y="2667000"/>
            <a:ext cx="2133600" cy="16764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1000" y="2667000"/>
            <a:ext cx="2133600" cy="16764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534400" cy="6553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ECONOMIC BOTANY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General account on various plants of economic importance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Rice              Wheat          Cereals and Millets</a:t>
            </a:r>
          </a:p>
          <a:p>
            <a:pPr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Oil          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Coconut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Gingelly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6172200" y="4191000"/>
            <a:ext cx="2743200" cy="21336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00400" y="4191000"/>
            <a:ext cx="2743200" cy="21336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8600" y="4114800"/>
            <a:ext cx="2743200" cy="21336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248400" y="914400"/>
            <a:ext cx="2667000" cy="2286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276600" y="990600"/>
            <a:ext cx="2667000" cy="2286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28600" y="990600"/>
            <a:ext cx="2819400" cy="228600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7200" y="228600"/>
            <a:ext cx="83058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Pulses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Green gram         Bengal gram        Black gram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3429000"/>
            <a:ext cx="7960577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Beverages </a:t>
            </a:r>
          </a:p>
          <a:p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Coffee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Tea                      Cocoa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0"/>
            <a:ext cx="45720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Fibre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Coir, Cotton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Timber – Teak, Rose wood, Jack wood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Spices – Pepper, Ginger, Cardamom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Medicinal –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Adhatoda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Phyllanthus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Rauvolfia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638800" y="2514600"/>
            <a:ext cx="2971800" cy="1828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638800" y="304800"/>
            <a:ext cx="2971800" cy="18288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638800" y="4648200"/>
            <a:ext cx="2971800" cy="18288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14400" y="4495800"/>
            <a:ext cx="2971800" cy="182880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29400" y="838200"/>
            <a:ext cx="278258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Ornamental plants of economic importance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2667000" cy="3048000"/>
          </a:xfrm>
          <a:prstGeom prst="rect">
            <a:avLst/>
          </a:prstGeom>
          <a:noFill/>
        </p:spPr>
      </p:pic>
      <p:pic>
        <p:nvPicPr>
          <p:cNvPr id="4" name="Picture 6" descr="Image result for jasm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81000"/>
            <a:ext cx="2819400" cy="2819400"/>
          </a:xfrm>
          <a:prstGeom prst="rect">
            <a:avLst/>
          </a:prstGeom>
          <a:noFill/>
        </p:spPr>
      </p:pic>
      <p:pic>
        <p:nvPicPr>
          <p:cNvPr id="27650" name="Picture 2" descr="C:\Users\Botany\Desktop\kampung-labasan-resor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514725"/>
            <a:ext cx="3762375" cy="2886075"/>
          </a:xfrm>
          <a:prstGeom prst="rect">
            <a:avLst/>
          </a:prstGeom>
          <a:noFill/>
        </p:spPr>
      </p:pic>
      <p:pic>
        <p:nvPicPr>
          <p:cNvPr id="27651" name="Picture 3" descr="C:\Users\Botany\Desktop\member_impression_00001633_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505200"/>
            <a:ext cx="38100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6481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SCOPE OF THE COURSE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Employment for skilled people</a:t>
            </a:r>
          </a:p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Supports industries like fertilizers, chemicals, machineries and implements</a:t>
            </a:r>
          </a:p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Source of food</a:t>
            </a:r>
          </a:p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Beautifies environment</a:t>
            </a:r>
          </a:p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Arouses our aesthetic imagination</a:t>
            </a:r>
          </a:p>
          <a:p>
            <a:pPr>
              <a:buNone/>
            </a:pP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limited-Colours-e14406830467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52400"/>
            <a:ext cx="8915400" cy="655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26081" y="762000"/>
            <a:ext cx="66225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Thank you….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We cordially welcome you all….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result for  garden 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66800"/>
            <a:ext cx="79248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result for garden images infront of hou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133475"/>
            <a:ext cx="7924800" cy="465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STEPS OF GROWING PLANTS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Soil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	Pots &amp; Potting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Chemical fertilizers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	Organic manure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Irrigation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	Plant protection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"/>
            <a:ext cx="3200400" cy="5029200"/>
          </a:xfrm>
          <a:prstGeom prst="rect">
            <a:avLst/>
          </a:prstGeom>
          <a:noFill/>
        </p:spPr>
      </p:pic>
      <p:pic>
        <p:nvPicPr>
          <p:cNvPr id="1030" name="Picture 6" descr="Image result for jasm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475" y="76200"/>
            <a:ext cx="3133725" cy="3124200"/>
          </a:xfrm>
          <a:prstGeom prst="rect">
            <a:avLst/>
          </a:prstGeom>
          <a:noFill/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276600"/>
            <a:ext cx="4276725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VEGETATIVE PROPAGATION:</a:t>
            </a:r>
          </a:p>
          <a:p>
            <a:pPr>
              <a:buNone/>
            </a:pPr>
            <a:r>
              <a:rPr lang="en-US" sz="3600" dirty="0" smtClean="0">
                <a:latin typeface="Baskerville Old Face" pitchFamily="18" charset="0"/>
              </a:rPr>
              <a:t>		</a:t>
            </a:r>
            <a:r>
              <a:rPr lang="en-US" b="1" dirty="0" smtClean="0">
                <a:solidFill>
                  <a:srgbClr val="003217"/>
                </a:solidFill>
                <a:latin typeface="Baskerville Old Face" pitchFamily="18" charset="0"/>
              </a:rPr>
              <a:t>(a) Cutting</a:t>
            </a:r>
          </a:p>
          <a:p>
            <a:pPr>
              <a:buNone/>
            </a:pPr>
            <a:r>
              <a:rPr lang="en-US" b="1" dirty="0" smtClean="0">
                <a:solidFill>
                  <a:srgbClr val="003217"/>
                </a:solidFill>
                <a:latin typeface="Baskerville Old Face" pitchFamily="18" charset="0"/>
              </a:rPr>
              <a:t>		(b) Grafting</a:t>
            </a:r>
          </a:p>
          <a:p>
            <a:pPr>
              <a:buNone/>
            </a:pPr>
            <a:r>
              <a:rPr lang="en-US" b="1" dirty="0" smtClean="0">
                <a:solidFill>
                  <a:srgbClr val="003217"/>
                </a:solidFill>
                <a:latin typeface="Baskerville Old Face" pitchFamily="18" charset="0"/>
              </a:rPr>
              <a:t>		(c) Budding</a:t>
            </a:r>
          </a:p>
          <a:p>
            <a:pPr>
              <a:buNone/>
            </a:pPr>
            <a:r>
              <a:rPr lang="en-US" b="1" dirty="0" smtClean="0">
                <a:solidFill>
                  <a:srgbClr val="003217"/>
                </a:solidFill>
                <a:latin typeface="Baskerville Old Face" pitchFamily="18" charset="0"/>
              </a:rPr>
              <a:t>		(d) Layering</a:t>
            </a:r>
          </a:p>
          <a:p>
            <a:pPr>
              <a:buNone/>
            </a:pPr>
            <a:endParaRPr lang="en-US" b="1" dirty="0" smtClean="0">
              <a:solidFill>
                <a:srgbClr val="003217"/>
              </a:solidFill>
              <a:latin typeface="Baskerville Old Face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MICROPROPAGATION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raft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3505200" cy="353377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133600" y="2971800"/>
            <a:ext cx="167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3217"/>
                </a:solidFill>
                <a:latin typeface="Baskerville Old Face" pitchFamily="18" charset="0"/>
              </a:rPr>
              <a:t>Grafting</a:t>
            </a:r>
            <a:endParaRPr lang="en-US" sz="3200" dirty="0"/>
          </a:p>
        </p:txBody>
      </p:sp>
      <p:pic>
        <p:nvPicPr>
          <p:cNvPr id="1028" name="Picture 4" descr="Image result for LAYER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381000"/>
            <a:ext cx="4800600" cy="2590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638800" y="2819400"/>
            <a:ext cx="182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3217"/>
                </a:solidFill>
                <a:latin typeface="Baskerville Old Face" pitchFamily="18" charset="0"/>
              </a:rPr>
              <a:t>Layering</a:t>
            </a:r>
            <a:endParaRPr lang="en-US" sz="3200" dirty="0"/>
          </a:p>
        </p:txBody>
      </p:sp>
      <p:pic>
        <p:nvPicPr>
          <p:cNvPr id="1030" name="Picture 6" descr="Image result for steps of budding in plan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3733800"/>
            <a:ext cx="4495800" cy="304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09800" y="6096000"/>
            <a:ext cx="1582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3217"/>
                </a:solidFill>
                <a:latin typeface="Baskerville Old Face" pitchFamily="18" charset="0"/>
              </a:rPr>
              <a:t>Budding</a:t>
            </a:r>
            <a:endParaRPr lang="en-US" sz="3200" dirty="0"/>
          </a:p>
        </p:txBody>
      </p:sp>
      <p:pic>
        <p:nvPicPr>
          <p:cNvPr id="1034" name="Picture 10" descr="Image result for stem cutting in plant propagat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3429000"/>
            <a:ext cx="4124325" cy="33528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572000" y="6096000"/>
            <a:ext cx="13676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3217"/>
                </a:solidFill>
                <a:latin typeface="Baskerville Old Face" pitchFamily="18" charset="0"/>
              </a:rPr>
              <a:t>Cutting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SEED PROPAGATION</a:t>
            </a:r>
          </a:p>
          <a:p>
            <a:pPr>
              <a:buNone/>
            </a:pPr>
            <a:endParaRPr lang="en-US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Seed dormancy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Seed treatment 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Conditions for successful propagation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Rising of seed beds 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Care of seedling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Transplanting techniques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4525963"/>
          </a:xfrm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endParaRPr lang="en-US" sz="3600" dirty="0" smtClean="0"/>
          </a:p>
          <a:p>
            <a:pPr>
              <a:buNone/>
            </a:pPr>
            <a:r>
              <a:rPr lang="en-US" sz="35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BOTANY IN EVERY DAY LIFE</a:t>
            </a:r>
          </a:p>
          <a:p>
            <a:pPr>
              <a:buNone/>
            </a:pPr>
            <a:r>
              <a:rPr lang="en-US" sz="3600" dirty="0" smtClean="0"/>
              <a:t>	</a:t>
            </a:r>
            <a:r>
              <a:rPr lang="en-US" sz="3500" dirty="0" smtClean="0">
                <a:solidFill>
                  <a:srgbClr val="3D1759"/>
                </a:solidFill>
                <a:latin typeface="Times New Roman" pitchFamily="18" charset="0"/>
                <a:cs typeface="Times New Roman" pitchFamily="18" charset="0"/>
              </a:rPr>
              <a:t>Vegetable gardening</a:t>
            </a:r>
          </a:p>
          <a:p>
            <a:pPr>
              <a:buNone/>
            </a:pPr>
            <a:r>
              <a:rPr lang="en-US" sz="3500" dirty="0" smtClean="0">
                <a:solidFill>
                  <a:srgbClr val="3D1759"/>
                </a:solidFill>
                <a:latin typeface="Times New Roman" pitchFamily="18" charset="0"/>
                <a:cs typeface="Times New Roman" pitchFamily="18" charset="0"/>
              </a:rPr>
              <a:t> 	Mushroom cultivation</a:t>
            </a:r>
          </a:p>
          <a:p>
            <a:pPr>
              <a:buNone/>
            </a:pPr>
            <a:r>
              <a:rPr lang="en-US" sz="3500" dirty="0" smtClean="0">
                <a:solidFill>
                  <a:srgbClr val="3D175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500" dirty="0" err="1" smtClean="0">
                <a:solidFill>
                  <a:srgbClr val="3D1759"/>
                </a:solidFill>
                <a:latin typeface="Times New Roman" pitchFamily="18" charset="0"/>
                <a:cs typeface="Times New Roman" pitchFamily="18" charset="0"/>
              </a:rPr>
              <a:t>Vermi</a:t>
            </a:r>
            <a:r>
              <a:rPr lang="en-US" sz="3500" dirty="0" smtClean="0">
                <a:solidFill>
                  <a:srgbClr val="3D1759"/>
                </a:solidFill>
                <a:latin typeface="Times New Roman" pitchFamily="18" charset="0"/>
                <a:cs typeface="Times New Roman" pitchFamily="18" charset="0"/>
              </a:rPr>
              <a:t> composting- technique</a:t>
            </a:r>
          </a:p>
          <a:p>
            <a:pPr>
              <a:buNone/>
            </a:pPr>
            <a:r>
              <a:rPr lang="en-US" sz="3500" dirty="0" smtClean="0">
                <a:solidFill>
                  <a:srgbClr val="3D175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500" dirty="0" err="1" smtClean="0">
                <a:solidFill>
                  <a:srgbClr val="3D1759"/>
                </a:solidFill>
                <a:latin typeface="Times New Roman" pitchFamily="18" charset="0"/>
                <a:cs typeface="Times New Roman" pitchFamily="18" charset="0"/>
              </a:rPr>
              <a:t>Biofertlizer</a:t>
            </a:r>
            <a:r>
              <a:rPr lang="en-US" sz="3500" dirty="0" smtClean="0">
                <a:solidFill>
                  <a:srgbClr val="3D1759"/>
                </a:solidFill>
                <a:latin typeface="Times New Roman" pitchFamily="18" charset="0"/>
                <a:cs typeface="Times New Roman" pitchFamily="18" charset="0"/>
              </a:rPr>
              <a:t> Technology</a:t>
            </a:r>
          </a:p>
          <a:p>
            <a:pPr>
              <a:buNone/>
            </a:pPr>
            <a:r>
              <a:rPr lang="en-US" sz="3500" dirty="0" smtClean="0">
                <a:solidFill>
                  <a:srgbClr val="3D1759"/>
                </a:solidFill>
                <a:latin typeface="Times New Roman" pitchFamily="18" charset="0"/>
                <a:cs typeface="Times New Roman" pitchFamily="18" charset="0"/>
              </a:rPr>
              <a:t>	Orchid and </a:t>
            </a:r>
            <a:r>
              <a:rPr lang="en-US" sz="3500" dirty="0" err="1" smtClean="0">
                <a:solidFill>
                  <a:srgbClr val="3D1759"/>
                </a:solidFill>
                <a:latin typeface="Times New Roman" pitchFamily="18" charset="0"/>
                <a:cs typeface="Times New Roman" pitchFamily="18" charset="0"/>
              </a:rPr>
              <a:t>Anthurium</a:t>
            </a:r>
            <a:r>
              <a:rPr lang="en-US" sz="3500" dirty="0" smtClean="0">
                <a:solidFill>
                  <a:srgbClr val="3D1759"/>
                </a:solidFill>
                <a:latin typeface="Times New Roman" pitchFamily="18" charset="0"/>
                <a:cs typeface="Times New Roman" pitchFamily="18" charset="0"/>
              </a:rPr>
              <a:t> cultivation</a:t>
            </a:r>
          </a:p>
          <a:p>
            <a:pPr>
              <a:buNone/>
            </a:pPr>
            <a:r>
              <a:rPr lang="en-US" sz="3500" dirty="0" smtClean="0">
                <a:solidFill>
                  <a:srgbClr val="3D1759"/>
                </a:solidFill>
                <a:latin typeface="Times New Roman" pitchFamily="18" charset="0"/>
                <a:cs typeface="Times New Roman" pitchFamily="18" charset="0"/>
              </a:rPr>
              <a:t> 	Creating Bonsai </a:t>
            </a:r>
            <a:endParaRPr lang="en-US" sz="3500" dirty="0">
              <a:solidFill>
                <a:srgbClr val="3D17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00800" y="2362200"/>
            <a:ext cx="2514600" cy="21336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24600" y="76200"/>
            <a:ext cx="2590800" cy="2209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477000" y="4648200"/>
            <a:ext cx="2514600" cy="20574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352800" y="4648200"/>
            <a:ext cx="2667000" cy="20574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</TotalTime>
  <Words>152</Words>
  <Application>Microsoft Office PowerPoint</Application>
  <PresentationFormat>On-screen Show (4:3)</PresentationFormat>
  <Paragraphs>75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DEPT. OF BOTANY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Botany dept</cp:lastModifiedBy>
  <cp:revision>64</cp:revision>
  <dcterms:created xsi:type="dcterms:W3CDTF">2015-06-05T07:22:29Z</dcterms:created>
  <dcterms:modified xsi:type="dcterms:W3CDTF">2019-06-17T03:34:35Z</dcterms:modified>
</cp:coreProperties>
</file>